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9" r:id="rId8"/>
    <p:sldId id="280" r:id="rId9"/>
    <p:sldId id="286" r:id="rId10"/>
    <p:sldId id="281" r:id="rId11"/>
    <p:sldId id="282" r:id="rId12"/>
    <p:sldId id="283" r:id="rId13"/>
    <p:sldId id="284" r:id="rId14"/>
    <p:sldId id="285" r:id="rId15"/>
    <p:sldId id="28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8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0CCA4-2775-47A9-A259-FC547A9024B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6BDD-1AEA-407C-B392-8BC10024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648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0CCA4-2775-47A9-A259-FC547A9024B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6BDD-1AEA-407C-B392-8BC10024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201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0CCA4-2775-47A9-A259-FC547A9024B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6BDD-1AEA-407C-B392-8BC10024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063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0CCA4-2775-47A9-A259-FC547A9024B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6BDD-1AEA-407C-B392-8BC10024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820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0CCA4-2775-47A9-A259-FC547A9024B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6BDD-1AEA-407C-B392-8BC10024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45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0CCA4-2775-47A9-A259-FC547A9024B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6BDD-1AEA-407C-B392-8BC10024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445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0CCA4-2775-47A9-A259-FC547A9024B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6BDD-1AEA-407C-B392-8BC10024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904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0CCA4-2775-47A9-A259-FC547A9024B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6BDD-1AEA-407C-B392-8BC10024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134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0CCA4-2775-47A9-A259-FC547A9024B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6BDD-1AEA-407C-B392-8BC10024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962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0CCA4-2775-47A9-A259-FC547A9024B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6BDD-1AEA-407C-B392-8BC10024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79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0CCA4-2775-47A9-A259-FC547A9024B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6BDD-1AEA-407C-B392-8BC10024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381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0CCA4-2775-47A9-A259-FC547A9024B2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E6BDD-1AEA-407C-B392-8BC10024AA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3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q=https://studfiles.net/preview/5949665/&amp;sa=D&amp;source=editors&amp;ust=1629921916164000&amp;usg=AOvVaw023Gt9oL0CYTx0DvLGANkS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ogle.com/url?q=http://present5.com/zritelnye-diktanty-po-metodike-fedorenko-palchenko-ya/&amp;sa=D&amp;source=editors&amp;ust=1629921916166000&amp;usg=AOvVaw0G9QIGdJ0sRyRQEO9L86vZ" TargetMode="External"/><Relationship Id="rId4" Type="http://schemas.openxmlformats.org/officeDocument/2006/relationships/hyperlink" Target="https://www.google.com/url?q=http://magicspeedreading.com/k/key_skorochtenie__dlia_shkolnikov.html&amp;sa=D&amp;source=editors&amp;ust=1629921916165000&amp;usg=AOvVaw2dGmIf80NQuWZZc0g4gjck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584960"/>
            <a:ext cx="12624987" cy="84429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0703" y="1853513"/>
            <a:ext cx="11450594" cy="2916196"/>
          </a:xfrm>
        </p:spPr>
        <p:txBody>
          <a:bodyPr>
            <a:normAutofit fontScale="90000"/>
          </a:bodyPr>
          <a:lstStyle/>
          <a:p>
            <a:r>
              <a:rPr lang="ru-RU" sz="8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/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«Творческая презентация по теме самообразования»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840259"/>
            <a:ext cx="12624986" cy="2026509"/>
          </a:xfrm>
        </p:spPr>
        <p:txBody>
          <a:bodyPr>
            <a:norm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Старописьмянская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ООШ»</a:t>
            </a:r>
          </a:p>
          <a:p>
            <a:endPara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39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72"/>
            <a:ext cx="12192000" cy="69279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755015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лан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самообразования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Жантимировой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Розы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Сарвартдиновны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120140"/>
            <a:ext cx="12192000" cy="5785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освоить новые формы и методы работы духовно-нравственного воспитания младших школьников, реализовывать деятельный подход в обучении, способствующий успешному обучению младших школьников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Повышение качества проведения учебных занятий на основе внедрения новых технологий.</a:t>
            </a: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Внедрение интерактивных форм организации учебного процесса с целью формирования ключевых компетентностей и повышения мотивации учащихся.</a:t>
            </a: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патриотических чувств, приобщение к национальной культуре и традициям, воспитание нравственных и духовных качеств личности;</a:t>
            </a: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учебных, научно – методических и дидактических материалов.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0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692" y="1"/>
            <a:ext cx="10637108" cy="1690688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самообразования: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32588"/>
              </p:ext>
            </p:extLst>
          </p:nvPr>
        </p:nvGraphicFramePr>
        <p:xfrm>
          <a:off x="12826313" y="6404783"/>
          <a:ext cx="7545859" cy="4570365"/>
        </p:xfrm>
        <a:graphic>
          <a:graphicData uri="http://schemas.openxmlformats.org/drawingml/2006/table">
            <a:tbl>
              <a:tblPr/>
              <a:tblGrid>
                <a:gridCol w="295684"/>
                <a:gridCol w="5050285"/>
                <a:gridCol w="2199890"/>
              </a:tblGrid>
              <a:tr h="244920"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</a:rPr>
                        <a:t>№</a:t>
                      </a:r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4920">
                <a:tc>
                  <a:txBody>
                    <a:bodyPr/>
                    <a:lstStyle/>
                    <a:p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68950">
                <a:tc>
                  <a:txBody>
                    <a:bodyPr/>
                    <a:lstStyle/>
                    <a:p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8563">
                <a:tc>
                  <a:txBody>
                    <a:bodyPr/>
                    <a:lstStyle/>
                    <a:p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9726">
                <a:tc>
                  <a:txBody>
                    <a:bodyPr/>
                    <a:lstStyle/>
                    <a:p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9726">
                <a:tc>
                  <a:txBody>
                    <a:bodyPr/>
                    <a:lstStyle/>
                    <a:p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4532">
                <a:tc>
                  <a:txBody>
                    <a:bodyPr/>
                    <a:lstStyle/>
                    <a:p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</a:rPr>
                        <a:t>Подбор материала к выступлениям на МО воспитателей и педагогических советах</a:t>
                      </a:r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</a:rPr>
                        <a:t/>
                      </a:r>
                      <a:br>
                        <a:rPr lang="ru-RU" sz="1100" dirty="0">
                          <a:solidFill>
                            <a:srgbClr val="000000"/>
                          </a:solidFill>
                          <a:effectLst/>
                        </a:rPr>
                      </a:br>
                      <a:endParaRPr lang="ru-RU" sz="11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48" marR="43948" marT="40057" marB="40057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711615" y="1386573"/>
            <a:ext cx="2357319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805254"/>
              </p:ext>
            </p:extLst>
          </p:nvPr>
        </p:nvGraphicFramePr>
        <p:xfrm>
          <a:off x="11677650" y="2967062"/>
          <a:ext cx="514350" cy="822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450"/>
                <a:gridCol w="171450"/>
                <a:gridCol w="171450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3025" marR="73025" marT="0" marB="0"/>
                </a:tc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3025" marR="73025" marT="0" marB="0"/>
                </a:tc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3025" marR="73025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3025" marR="73025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723732"/>
              </p:ext>
            </p:extLst>
          </p:nvPr>
        </p:nvGraphicFramePr>
        <p:xfrm>
          <a:off x="0" y="1161535"/>
          <a:ext cx="12192000" cy="57081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2630"/>
                <a:gridCol w="7264961"/>
                <a:gridCol w="4064409"/>
              </a:tblGrid>
              <a:tr h="3173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Содержание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Сроки исполнения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3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Изучить литературу по данной методической теме.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2021 год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657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Изучить  инструктивно - методические  письма  2021-2022г по обновленной ФГОС </a:t>
                      </a:r>
                      <a:r>
                        <a:rPr lang="en-US" sz="2000" dirty="0">
                          <a:effectLst/>
                        </a:rPr>
                        <a:t>III </a:t>
                      </a:r>
                      <a:r>
                        <a:rPr lang="ru-RU" sz="2000" dirty="0">
                          <a:effectLst/>
                        </a:rPr>
                        <a:t>поколения начального общего образования, уяснить их особенности и требования.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2021 -2022 год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346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Знакомиться с новыми педагогическими технологиями через предметные издания и Интернет.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Регулярно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346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Совершенствовать свои знания в области классической и современной психологии и педагогики.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Регулярно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51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Совершенствовать знания современного содержания образования по  обновленной  ФГОС  </a:t>
                      </a:r>
                      <a:r>
                        <a:rPr lang="en-US" sz="2000" dirty="0">
                          <a:effectLst/>
                        </a:rPr>
                        <a:t>III </a:t>
                      </a:r>
                      <a:r>
                        <a:rPr lang="ru-RU" sz="2000" dirty="0">
                          <a:effectLst/>
                        </a:rPr>
                        <a:t>поколения начального общего образования.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Постоянно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346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Знакомиться с новыми формами, методами и приёмами обучения учащихся начального уровня. 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Регулярно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51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Изучать ИКТ /дистанционные технологии и внедрять их в учебный процесс.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 течение всего периода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555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 и интернет источников по теме самообразования: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720840"/>
            <a:ext cx="121920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Азбука нравственного воспитания: Пособие для учителя. / Под ред. И.А.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Каирова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О.С. Богдановой.- М.: Просвещение, 1997- 17с.</a:t>
            </a:r>
          </a:p>
          <a:p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Бабанский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Ю.К. Педагогика. /Ю.К.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Бабанский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.-М.: Просвещение,-1998- 479с.</a:t>
            </a:r>
          </a:p>
          <a:p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Богданова О.С., Петрова В.И. Методика воспитательной работы в начальных классах/ О.С. Богданова, В.И. Петрова. -- М.: Просвещение, 1980. -- 207 с.</a:t>
            </a:r>
          </a:p>
          <a:p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Болдырев Н.И. Нравственное воспитание школьников/ Н.И. Болдырев. - М.: Просвещение,1979.- 289 с</a:t>
            </a:r>
            <a:r>
              <a:rPr lang="ru-RU" sz="2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Васильева М.С.,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Оморокова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М.И., Абдуллина А.А. Воспитание учащихся средствами литературы. // Начальная школа.- 1979.- №8.- С.11.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Выготский Л.С. Педагогическая психология /Под редакцией В.В. Давыдова. - М.: Педагогика, 1991.- 420 с.</a:t>
            </a:r>
          </a:p>
          <a:p>
            <a:endParaRPr lang="ru-RU" b="0" i="0" dirty="0">
              <a:solidFill>
                <a:srgbClr val="000000"/>
              </a:solidFill>
              <a:effectLst/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189134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самообразования вне учреждения: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274838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36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5760" y="2055813"/>
            <a:ext cx="8778240" cy="4241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Очные и онлайн семинары</a:t>
            </a:r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Круглые столы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Мастер – классы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Мероприятия по обмену опытом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-Методический марафон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-Обучающий семинары</a:t>
            </a:r>
          </a:p>
        </p:txBody>
      </p:sp>
    </p:spTree>
    <p:extLst>
      <p:ext uri="{BB962C8B-B14F-4D97-AF65-F5344CB8AC3E}">
        <p14:creationId xmlns:p14="http://schemas.microsoft.com/office/powerpoint/2010/main" val="283831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sz="73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8200" y="365125"/>
            <a:ext cx="110718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самообразования в учреждении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6260" y="1226899"/>
            <a:ext cx="8587740" cy="4044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Консультации</a:t>
            </a:r>
          </a:p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</a:p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Семинары</a:t>
            </a:r>
          </a:p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Методические дни</a:t>
            </a:r>
          </a:p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Круглые столы</a:t>
            </a:r>
          </a:p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Педагогические советы</a:t>
            </a:r>
          </a:p>
        </p:txBody>
      </p:sp>
    </p:spTree>
    <p:extLst>
      <p:ext uri="{BB962C8B-B14F-4D97-AF65-F5344CB8AC3E}">
        <p14:creationId xmlns:p14="http://schemas.microsoft.com/office/powerpoint/2010/main" val="264466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работы по выбранной теме самообразования в следующем году: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12192000" cy="516731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1.Продолжить работу по изучению методических новинок с целью внедрения в свой опыт работы технологий и активных форм, методов, приёмов обучения школьников.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Использовать учебные платформы на уроках с целью мотивации учащихся к беглому, осознанному чтению.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Совершенствовать методику работы над  проектами по духовно-нравственному воспитанию у младших школьников. 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Активно участвовать в конференциях, конкурсах, семинарах различного уровня.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01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186"/>
            <a:ext cx="12192000" cy="720518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20875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емы 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самообразований учителей начальных классов: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075935"/>
            <a:ext cx="12192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Абсалямова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Алия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Абузяровна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«Формирование читательской самостоятельности младших школьников через умения и навыки работы с книгой на уроках по ФГОС»</a:t>
            </a:r>
          </a:p>
          <a:p>
            <a:pPr lvl="0"/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Жантимирова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Роза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Сарвартдиновна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Духовно-нравственное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младших школьников на уроках и внеурочной деятельности в рамках ФГОС»</a:t>
            </a:r>
          </a:p>
        </p:txBody>
      </p:sp>
    </p:spTree>
    <p:extLst>
      <p:ext uri="{BB962C8B-B14F-4D97-AF65-F5344CB8AC3E}">
        <p14:creationId xmlns:p14="http://schemas.microsoft.com/office/powerpoint/2010/main" val="87093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186"/>
            <a:ext cx="12192000" cy="720518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самообразования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Абсалямовой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А.А.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Формирование основ читательской самостоятельности младших школьников в условиях обучении и воспитании на этапе реализации ФГОС НОО.</a:t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01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186"/>
            <a:ext cx="12192000" cy="720518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-347185"/>
            <a:ext cx="10576560" cy="2061685"/>
          </a:xfrm>
        </p:spPr>
        <p:txBody>
          <a:bodyPr/>
          <a:lstStyle/>
          <a:p>
            <a:r>
              <a:rPr lang="ru-RU" b="1" dirty="0" smtClean="0"/>
              <a:t>Задачи: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1" y="963828"/>
            <a:ext cx="1219200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1. Изучить </a:t>
            </a:r>
            <a:r>
              <a:rPr lang="ru-RU" sz="2400" dirty="0" err="1"/>
              <a:t>психолого</a:t>
            </a:r>
            <a:r>
              <a:rPr lang="ru-RU" sz="2400" dirty="0"/>
              <a:t> – педагогическую и методическую и методическую литературу по проблеме формирования ребёнка читателя.                                                                                                  </a:t>
            </a:r>
          </a:p>
          <a:p>
            <a:r>
              <a:rPr lang="ru-RU" sz="2400" dirty="0"/>
              <a:t>2. Провести отбор содержания для организации коллективного чтения.                                                     </a:t>
            </a:r>
          </a:p>
          <a:p>
            <a:r>
              <a:rPr lang="ru-RU" sz="2400" dirty="0"/>
              <a:t>3. Разработать систему приёмов и методов, обеспечивающих плавный переход от коллективного чтения к самостоятельному.                                                                                                  </a:t>
            </a:r>
          </a:p>
          <a:p>
            <a:r>
              <a:rPr lang="ru-RU" sz="2400" dirty="0"/>
              <a:t>4. Разработать систему игровых уроков, стимулирующих читательскую активность. </a:t>
            </a:r>
          </a:p>
          <a:p>
            <a:r>
              <a:rPr lang="ru-RU" sz="2400" dirty="0"/>
              <a:t>5. Определить эффективность методики коллективного чтения.</a:t>
            </a:r>
          </a:p>
        </p:txBody>
      </p:sp>
    </p:spTree>
    <p:extLst>
      <p:ext uri="{BB962C8B-B14F-4D97-AF65-F5344CB8AC3E}">
        <p14:creationId xmlns:p14="http://schemas.microsoft.com/office/powerpoint/2010/main" val="378871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79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865" y="236651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План работы по самообразованию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8412" y="2125785"/>
            <a:ext cx="97124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  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8412" y="2930214"/>
            <a:ext cx="111705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  <a:endParaRPr lang="ru-RU" sz="40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679245"/>
              </p:ext>
            </p:extLst>
          </p:nvPr>
        </p:nvGraphicFramePr>
        <p:xfrm>
          <a:off x="0" y="914400"/>
          <a:ext cx="12192000" cy="6013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4878"/>
                <a:gridCol w="8506441"/>
                <a:gridCol w="2580681"/>
              </a:tblGrid>
              <a:tr h="9539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п/п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Мероприятия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Сроки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539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 темы, её теоретическое изучение, изучение теоретического опыта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6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теоретических знаний на практике.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539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выходом на положительные результаты: открытые уроки, мероприятия, подготовка разработок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периода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6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Методическая работа в рамках методической группы.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плану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6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к прохождению аттестации.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регулярно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866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 материалов по прохождению аттестации педагогических и руководящих работников образовательных учреждений.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регулярно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6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Ведение «Портфолио».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71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623353"/>
              </p:ext>
            </p:extLst>
          </p:nvPr>
        </p:nvGraphicFramePr>
        <p:xfrm>
          <a:off x="1" y="-2"/>
          <a:ext cx="12191998" cy="6858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4878"/>
                <a:gridCol w="8506439"/>
                <a:gridCol w="2580681"/>
              </a:tblGrid>
              <a:tr h="9797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Системный анализ и самоанализ своей педагогической деятельности по теме самообразования.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797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Оформление наработанных материалов в соответствие с требованиями к заявленной категории.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год аттестации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88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Обобщение опыта по системе на школьном уровне.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815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Обзор материалов об используемой технологии по теме самообразования. Подборка материалов анализа учебно-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методической работы, анализ и самоанализ уроков и внеклассных мероприятий.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797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современных технологий для повышения эффективности школьного обучения.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797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открытых уроков с приглашением коллег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плану, регулярно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88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проделанной работы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22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литературы и интернет источников по теме самообразования: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424298"/>
            <a:ext cx="12192000" cy="622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8320" indent="449580" algn="just">
              <a:lnSpc>
                <a:spcPct val="107000"/>
              </a:lnSpc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8320" indent="449580" algn="just">
              <a:lnSpc>
                <a:spcPct val="107000"/>
              </a:lnSpc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8320" indent="449580" algn="just">
              <a:lnSpc>
                <a:spcPct val="107000"/>
              </a:lnSpc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8320" indent="449580" algn="just">
              <a:lnSpc>
                <a:spcPct val="107000"/>
              </a:lnSpc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8320" indent="449580" algn="just">
              <a:lnSpc>
                <a:spcPct val="107000"/>
              </a:lnSpc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8320" indent="449580" algn="just">
              <a:lnSpc>
                <a:spcPct val="107000"/>
              </a:lnSpc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8320" indent="449580" algn="just">
              <a:lnSpc>
                <a:spcPct val="107000"/>
              </a:lnSpc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8320"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литературы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Алексеевская А.Т. статья: Формирование читательских интересов младших школьников. - М., 2008. с. 18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Галактионова Т.Г. Учим успешному чтению .Рекомендации учителю М.,2011.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Зобнина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М.А. Как пробудить у младшего школьника интерес к чтению? // Начальная школа. - 2007. - № 8. - С. 35-43.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4.Светловская Н.Н. Обучение чтению и законы формирования читателя. // Начальная школа. - 2003. - № 1. - С. 11-18.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Д.Б. Как учить детей читать. //Избранные психологические труды. М., 1995.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Светловская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Н.Н. О литературном произведении и проблемах, связанных с его осмыслением при обучении младших школьников чтению. // Начальная школа. 2013. №4.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Асмолов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А.Г. Как проектировать универсальные учебные действия в начальной школе. М, Просвещение, 2012 год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98320"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Интернет-ресурсы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https://studfiles.net/preview/5949665/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http://magicspeedreading.com/k/key_skorochtenie__dlia_shkolnikov.html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http://present5.com/zritelnye-diktanty-po-metodike-fedorenko-palchenko-ya/</a:t>
            </a:r>
            <a:endParaRPr lang="ru-RU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70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186"/>
            <a:ext cx="12192000" cy="720518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самообразования вне учреждения: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7180" y="1440180"/>
            <a:ext cx="11292840" cy="4834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Очные и онлайн семинары</a:t>
            </a:r>
            <a:endParaRPr lang="ru-RU" sz="3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endParaRPr lang="ru-RU" sz="3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Круглые столы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Мастер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классы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Мероприятия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обмену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опытом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-Методический марафон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-Обучающие семинары</a:t>
            </a:r>
          </a:p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endParaRPr lang="ru-RU" sz="3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44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70"/>
            <a:ext cx="12192000" cy="683013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самообразования в учреждении: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460" y="1348740"/>
            <a:ext cx="11940540" cy="4044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Консультации</a:t>
            </a:r>
          </a:p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</a:p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Семинары</a:t>
            </a:r>
          </a:p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Методические дни</a:t>
            </a:r>
          </a:p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Круглые столы</a:t>
            </a:r>
          </a:p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Педагогические советы</a:t>
            </a:r>
          </a:p>
        </p:txBody>
      </p:sp>
    </p:spTree>
    <p:extLst>
      <p:ext uri="{BB962C8B-B14F-4D97-AF65-F5344CB8AC3E}">
        <p14:creationId xmlns:p14="http://schemas.microsoft.com/office/powerpoint/2010/main" val="85646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993</Words>
  <Application>Microsoft Office PowerPoint</Application>
  <PresentationFormat>Широкоэкранный</PresentationFormat>
  <Paragraphs>171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PT Sans</vt:lpstr>
      <vt:lpstr>Times New Roman</vt:lpstr>
      <vt:lpstr>Тема Office</vt:lpstr>
      <vt:lpstr>      «Творческая презентация по теме самообразования»</vt:lpstr>
      <vt:lpstr>Темы самообразований учителей начальных классов:</vt:lpstr>
      <vt:lpstr>        План самообразования Абсалямовой А.А.   Цель: Формирование основ читательской самостоятельности младших школьников в условиях обучении и воспитании на этапе реализации ФГОС НОО. </vt:lpstr>
      <vt:lpstr>Задачи:</vt:lpstr>
      <vt:lpstr>План работы по самообразованию </vt:lpstr>
      <vt:lpstr>Презентация PowerPoint</vt:lpstr>
      <vt:lpstr>Список литературы и интернет источников по теме самообразования:</vt:lpstr>
      <vt:lpstr>Формы самообразования вне учреждения: </vt:lpstr>
      <vt:lpstr>Формы самообразования в учреждении: </vt:lpstr>
      <vt:lpstr>План самообразования Жантимировой Розы Сарвартдиновны</vt:lpstr>
      <vt:lpstr>План самообразования:</vt:lpstr>
      <vt:lpstr>Список литературы и интернет источников по теме самообразования:</vt:lpstr>
      <vt:lpstr>Формы самообразования вне учреждения:</vt:lpstr>
      <vt:lpstr>     </vt:lpstr>
      <vt:lpstr>Перспективы работы по выбранной теме самообразования в следующем году: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41</cp:revision>
  <dcterms:created xsi:type="dcterms:W3CDTF">2022-04-15T09:59:03Z</dcterms:created>
  <dcterms:modified xsi:type="dcterms:W3CDTF">2022-04-19T08:08:09Z</dcterms:modified>
</cp:coreProperties>
</file>